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A566B-A0CA-42CF-9D89-4C173AD8485C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1FBD7-215E-4319-9E2E-65A558C967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65576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J</a:t>
            </a:r>
            <a:r>
              <a:rPr lang="en-US" dirty="0" smtClean="0"/>
              <a:t>ava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erver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age(</a:t>
            </a:r>
            <a:r>
              <a:rPr lang="en-US" dirty="0" smtClean="0">
                <a:solidFill>
                  <a:srgbClr val="FF0000"/>
                </a:solidFill>
              </a:rPr>
              <a:t>JSP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11156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Introduction to JSP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401080" cy="5786478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 smtClean="0"/>
              <a:t>JSP</a:t>
            </a:r>
            <a:r>
              <a:rPr lang="en-US" sz="2400" dirty="0" smtClean="0"/>
              <a:t> is a server side technology. It is used for creating dynamic web applications, using java as programming language.</a:t>
            </a:r>
          </a:p>
          <a:p>
            <a:endParaRPr lang="en-US" sz="2400" dirty="0" smtClean="0"/>
          </a:p>
          <a:p>
            <a:r>
              <a:rPr lang="en-US" sz="2400" dirty="0" smtClean="0"/>
              <a:t>This </a:t>
            </a:r>
            <a:r>
              <a:rPr lang="en-US" sz="2400" dirty="0"/>
              <a:t>is mainly used for implementing presentation layer (GUI Part) of an application. A complete JSP code is more like a HTML with bits of java code in </a:t>
            </a:r>
            <a:r>
              <a:rPr lang="en-US" sz="2400" dirty="0" smtClean="0"/>
              <a:t>it.</a:t>
            </a:r>
          </a:p>
          <a:p>
            <a:endParaRPr lang="en-US" sz="2400" dirty="0"/>
          </a:p>
          <a:p>
            <a:r>
              <a:rPr lang="en-US" sz="2400" dirty="0"/>
              <a:t>A JSP page consists of </a:t>
            </a:r>
            <a:r>
              <a:rPr lang="en-US" sz="2400" b="1" dirty="0"/>
              <a:t>HTML </a:t>
            </a:r>
            <a:r>
              <a:rPr lang="en-US" sz="2400" b="1" dirty="0" smtClean="0"/>
              <a:t>tags</a:t>
            </a:r>
            <a:r>
              <a:rPr lang="en-US" sz="2400" dirty="0" smtClean="0"/>
              <a:t>(generates Static Content) and </a:t>
            </a:r>
            <a:r>
              <a:rPr lang="en-US" sz="2400" b="1" dirty="0"/>
              <a:t>JSP </a:t>
            </a:r>
            <a:r>
              <a:rPr lang="en-US" sz="2400" b="1" dirty="0" smtClean="0"/>
              <a:t>tags</a:t>
            </a:r>
            <a:r>
              <a:rPr lang="en-US" sz="2400" dirty="0" smtClean="0"/>
              <a:t> (generates Dynamic Content). </a:t>
            </a:r>
          </a:p>
          <a:p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dirty="0"/>
              <a:t>JSP pages are easier to maintain than Servlet because we can separate </a:t>
            </a:r>
            <a:r>
              <a:rPr lang="en-US" sz="2400" dirty="0" smtClean="0"/>
              <a:t>designing( </a:t>
            </a:r>
            <a:r>
              <a:rPr lang="en-US" sz="2400" b="1" dirty="0" smtClean="0"/>
              <a:t>Presentation Logic</a:t>
            </a:r>
            <a:r>
              <a:rPr lang="en-US" sz="2400" dirty="0" smtClean="0"/>
              <a:t>) </a:t>
            </a:r>
            <a:r>
              <a:rPr lang="en-US" sz="2400" dirty="0"/>
              <a:t>and </a:t>
            </a:r>
            <a:r>
              <a:rPr lang="en-US" sz="2400" dirty="0" smtClean="0"/>
              <a:t>development( </a:t>
            </a:r>
            <a:r>
              <a:rPr lang="en-US" sz="2400" b="1" dirty="0" smtClean="0"/>
              <a:t>Business Logic</a:t>
            </a:r>
            <a:r>
              <a:rPr lang="en-US" sz="2400" dirty="0" smtClean="0"/>
              <a:t>).</a:t>
            </a:r>
          </a:p>
          <a:p>
            <a:endParaRPr lang="en-US" sz="2400" dirty="0" smtClean="0"/>
          </a:p>
          <a:p>
            <a:r>
              <a:rPr lang="en-US" sz="2400" dirty="0"/>
              <a:t>JSP pages are opposite of </a:t>
            </a:r>
            <a:r>
              <a:rPr lang="en-US" sz="2400" dirty="0" err="1"/>
              <a:t>Servlets</a:t>
            </a:r>
            <a:r>
              <a:rPr lang="en-US" sz="2400" dirty="0"/>
              <a:t> as a servlet adds HTML code inside Java code, while JSP adds Java code inside HTML using JSP tags.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428604"/>
            <a:ext cx="8643998" cy="6143668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Easy </a:t>
            </a:r>
            <a:r>
              <a:rPr lang="en-US" sz="2400" b="1" dirty="0"/>
              <a:t>to maintain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/>
              <a:t>JSP </a:t>
            </a:r>
            <a:r>
              <a:rPr lang="en-US" sz="2200" dirty="0"/>
              <a:t>can be easily managed because we can easily separate our business logic with presentation logic. </a:t>
            </a:r>
            <a:endParaRPr lang="en-US" sz="2200" dirty="0" smtClean="0"/>
          </a:p>
          <a:p>
            <a:pPr lvl="1">
              <a:buFont typeface="Wingdings" pitchFamily="2" charset="2"/>
              <a:buChar char="Ø"/>
            </a:pPr>
            <a:r>
              <a:rPr lang="en-US" sz="2200" dirty="0" smtClean="0"/>
              <a:t>In </a:t>
            </a:r>
            <a:r>
              <a:rPr lang="en-US" sz="2200" dirty="0"/>
              <a:t>Servlet technology, we mix our business logic with the presentation logic</a:t>
            </a:r>
            <a:r>
              <a:rPr lang="en-US" sz="2200" dirty="0" smtClean="0"/>
              <a:t>.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b="1" dirty="0" smtClean="0"/>
              <a:t>Fast </a:t>
            </a:r>
            <a:r>
              <a:rPr lang="en-US" sz="2400" b="1" dirty="0"/>
              <a:t>Development: No need to recompile and redeploy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/>
              <a:t>If </a:t>
            </a:r>
            <a:r>
              <a:rPr lang="en-US" sz="2200" dirty="0"/>
              <a:t>JSP page is modified, we don't need to recompile and redeploy the project. </a:t>
            </a:r>
            <a:endParaRPr lang="en-US" sz="2200" dirty="0" smtClean="0"/>
          </a:p>
          <a:p>
            <a:pPr lvl="1">
              <a:buFont typeface="Wingdings" pitchFamily="2" charset="2"/>
              <a:buChar char="Ø"/>
            </a:pPr>
            <a:r>
              <a:rPr lang="en-US" sz="2200" dirty="0" smtClean="0"/>
              <a:t>The </a:t>
            </a:r>
            <a:r>
              <a:rPr lang="en-US" sz="2200" dirty="0"/>
              <a:t>Servlet code needs to be updated and recompiled if we have to change the look and feel of the application</a:t>
            </a:r>
            <a:r>
              <a:rPr lang="en-US" sz="2200" dirty="0" smtClean="0"/>
              <a:t>.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b="1" dirty="0" smtClean="0"/>
              <a:t>Less </a:t>
            </a:r>
            <a:r>
              <a:rPr lang="en-US" sz="2400" b="1" dirty="0"/>
              <a:t>code than Servlet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/>
              <a:t>In </a:t>
            </a:r>
            <a:r>
              <a:rPr lang="en-US" sz="2200" dirty="0"/>
              <a:t>JSP, we can use many tags such as action </a:t>
            </a:r>
            <a:r>
              <a:rPr lang="en-US" sz="2200" dirty="0" smtClean="0"/>
              <a:t>tags, implicit objects, custom </a:t>
            </a:r>
            <a:r>
              <a:rPr lang="en-US" sz="2200" dirty="0"/>
              <a:t>tags, etc. that reduces the code.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32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b="1" u="sng" dirty="0" smtClean="0">
                <a:latin typeface="+mj-lt"/>
                <a:cs typeface="Times New Roman" pitchFamily="18" charset="0"/>
              </a:rPr>
              <a:t>To Work with JSP</a:t>
            </a:r>
            <a:r>
              <a:rPr lang="en-US" sz="2600" b="1" u="sng" dirty="0" smtClean="0">
                <a:latin typeface="+mj-lt"/>
                <a:cs typeface="Times New Roman" pitchFamily="18" charset="0"/>
                <a:sym typeface="Wingdings" pitchFamily="2" charset="2"/>
              </a:rPr>
              <a:t>: </a:t>
            </a:r>
            <a:r>
              <a:rPr lang="en-US" sz="2600" b="1" dirty="0" smtClean="0">
                <a:latin typeface="+mj-lt"/>
                <a:cs typeface="Times New Roman" pitchFamily="18" charset="0"/>
                <a:sym typeface="Wingdings" pitchFamily="2" charset="2"/>
              </a:rPr>
              <a:t>(</a:t>
            </a:r>
            <a:r>
              <a:rPr lang="en-US" sz="2600" b="1" dirty="0" smtClean="0">
                <a:solidFill>
                  <a:srgbClr val="C00000"/>
                </a:solidFill>
                <a:latin typeface="+mj-lt"/>
                <a:cs typeface="Times New Roman" pitchFamily="18" charset="0"/>
                <a:sym typeface="Wingdings" pitchFamily="2" charset="2"/>
              </a:rPr>
              <a:t>Environment Setup</a:t>
            </a:r>
            <a:r>
              <a:rPr lang="en-US" sz="2600" b="1" dirty="0" smtClean="0">
                <a:latin typeface="+mj-lt"/>
                <a:cs typeface="Times New Roman" pitchFamily="18" charset="0"/>
                <a:sym typeface="Wingdings" pitchFamily="2" charset="2"/>
              </a:rPr>
              <a:t>)</a:t>
            </a:r>
            <a:endParaRPr lang="en-US" sz="2600" b="1" dirty="0" smtClean="0">
              <a:latin typeface="+mj-lt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en-US" sz="2600" dirty="0" smtClean="0">
                <a:latin typeface="+mj-lt"/>
                <a:cs typeface="Times New Roman" pitchFamily="18" charset="0"/>
              </a:rPr>
              <a:t>We need to install Java Software Development Kit (SDK)</a:t>
            </a:r>
          </a:p>
          <a:p>
            <a:pPr marL="457200" indent="-457200">
              <a:buAutoNum type="arabicPeriod"/>
            </a:pPr>
            <a:endParaRPr lang="en-US" sz="2600" dirty="0" smtClean="0">
              <a:latin typeface="+mj-lt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en-US" sz="2600" dirty="0">
                <a:latin typeface="+mj-lt"/>
                <a:cs typeface="Times New Roman" pitchFamily="18" charset="0"/>
              </a:rPr>
              <a:t>After successful installation we need to set the </a:t>
            </a:r>
            <a:r>
              <a:rPr lang="en-US" sz="2600" b="1" dirty="0">
                <a:latin typeface="+mj-lt"/>
                <a:cs typeface="Times New Roman" pitchFamily="18" charset="0"/>
              </a:rPr>
              <a:t>PATH</a:t>
            </a:r>
            <a:r>
              <a:rPr lang="en-US" sz="2600" dirty="0">
                <a:latin typeface="+mj-lt"/>
                <a:cs typeface="Times New Roman" pitchFamily="18" charset="0"/>
              </a:rPr>
              <a:t> and </a:t>
            </a:r>
            <a:r>
              <a:rPr lang="en-US" sz="2600" b="1" dirty="0">
                <a:latin typeface="+mj-lt"/>
                <a:cs typeface="Times New Roman" pitchFamily="18" charset="0"/>
              </a:rPr>
              <a:t>JAVA_HOME</a:t>
            </a:r>
            <a:r>
              <a:rPr lang="en-US" sz="2600" dirty="0">
                <a:latin typeface="+mj-lt"/>
                <a:cs typeface="Times New Roman" pitchFamily="18" charset="0"/>
              </a:rPr>
              <a:t> environment </a:t>
            </a:r>
            <a:r>
              <a:rPr lang="en-US" sz="2600" dirty="0" smtClean="0">
                <a:latin typeface="+mj-lt"/>
                <a:cs typeface="Times New Roman" pitchFamily="18" charset="0"/>
              </a:rPr>
              <a:t>variables.</a:t>
            </a:r>
          </a:p>
          <a:p>
            <a:pPr marL="457200" indent="-457200">
              <a:buNone/>
            </a:pPr>
            <a:endParaRPr lang="en-US" sz="2600" dirty="0" smtClean="0">
              <a:latin typeface="+mj-lt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sz="2600" b="1" dirty="0" smtClean="0">
                <a:latin typeface="+mj-lt"/>
                <a:cs typeface="Times New Roman" pitchFamily="18" charset="0"/>
              </a:rPr>
              <a:t>PATH</a:t>
            </a:r>
            <a:r>
              <a:rPr lang="en-US" sz="2600" dirty="0" smtClean="0">
                <a:latin typeface="+mj-lt"/>
                <a:cs typeface="Times New Roman" pitchFamily="18" charset="0"/>
              </a:rPr>
              <a:t>=“</a:t>
            </a:r>
            <a:r>
              <a:rPr lang="en-US" sz="26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C:\Program Files\Java\jdk1.8.0_191\bin;.;</a:t>
            </a:r>
            <a:r>
              <a:rPr lang="en-US" sz="2600" dirty="0" smtClean="0">
                <a:latin typeface="+mj-lt"/>
                <a:cs typeface="Times New Roman" pitchFamily="18" charset="0"/>
              </a:rPr>
              <a:t>”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600" b="1" dirty="0" smtClean="0">
                <a:latin typeface="+mj-lt"/>
                <a:cs typeface="Times New Roman" pitchFamily="18" charset="0"/>
              </a:rPr>
              <a:t>JAVA_HOME=</a:t>
            </a:r>
            <a:r>
              <a:rPr lang="en-US" sz="2600" dirty="0" smtClean="0">
                <a:latin typeface="+mj-lt"/>
                <a:cs typeface="Times New Roman" pitchFamily="18" charset="0"/>
              </a:rPr>
              <a:t>“</a:t>
            </a:r>
            <a:r>
              <a:rPr lang="en-US" sz="2600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C:\Program Files\Java\jdk1.8.0_191</a:t>
            </a:r>
            <a:r>
              <a:rPr lang="en-US" sz="2600" dirty="0" smtClean="0">
                <a:latin typeface="+mj-lt"/>
                <a:cs typeface="Times New Roman" pitchFamily="18" charset="0"/>
              </a:rPr>
              <a:t>”.</a:t>
            </a:r>
          </a:p>
          <a:p>
            <a:pPr marL="457200" indent="-457200">
              <a:buNone/>
            </a:pPr>
            <a:endParaRPr lang="en-US" sz="2600" dirty="0">
              <a:latin typeface="+mj-lt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en-US" sz="2600" dirty="0" smtClean="0">
                <a:latin typeface="+mj-lt"/>
                <a:cs typeface="Times New Roman" pitchFamily="18" charset="0"/>
              </a:rPr>
              <a:t>3.	After that, we need to install Tomcat server( ignore this if  XAMPP already installed)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en-US" sz="2600" dirty="0">
                <a:latin typeface="+mj-lt"/>
                <a:cs typeface="Times New Roman" pitchFamily="18" charset="0"/>
              </a:rPr>
              <a:t>	</a:t>
            </a:r>
            <a:endParaRPr lang="en-US" sz="2600" b="1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11156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The Anatomy of JSP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401080" cy="6000792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The JSP is almost like a regular web page with the inclusion of dynamic behavior through JSP Elements.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A JSP page consists of </a:t>
            </a:r>
            <a:r>
              <a:rPr lang="en-US" sz="2400" b="1" dirty="0" smtClean="0"/>
              <a:t>HTML tags</a:t>
            </a:r>
            <a:r>
              <a:rPr lang="en-US" sz="2400" dirty="0" smtClean="0"/>
              <a:t>(generates Static Content) and </a:t>
            </a:r>
            <a:r>
              <a:rPr lang="en-US" sz="2400" b="1" dirty="0" smtClean="0"/>
              <a:t>JSP tags</a:t>
            </a:r>
            <a:r>
              <a:rPr lang="en-US" sz="2400" dirty="0" smtClean="0"/>
              <a:t> (generates Dynamic Content). </a:t>
            </a:r>
          </a:p>
          <a:p>
            <a:endParaRPr lang="en-US" sz="2400" dirty="0" smtClean="0"/>
          </a:p>
          <a:p>
            <a:r>
              <a:rPr lang="en-US" sz="2400" dirty="0" smtClean="0"/>
              <a:t>Hence We can say that a JSP page has two components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JSP Elements(tags):</a:t>
            </a:r>
            <a:endParaRPr lang="en-US" sz="2400" dirty="0" smtClean="0"/>
          </a:p>
          <a:p>
            <a:r>
              <a:rPr lang="en-US" sz="2400" dirty="0" smtClean="0"/>
              <a:t>These are the elements that are understood and translated by JSP Container. These elements are used to generate dynamic content.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Template Data(HTML tags):</a:t>
            </a:r>
            <a:endParaRPr lang="en-US" sz="2400" dirty="0" smtClean="0"/>
          </a:p>
          <a:p>
            <a:r>
              <a:rPr lang="en-US" sz="2400" dirty="0" smtClean="0"/>
              <a:t>These are the elements that are not understood and translated by JSP Container. The template data is used to generate static content.</a:t>
            </a:r>
            <a:endParaRPr lang="en-US" sz="2400" b="1" dirty="0" smtClean="0"/>
          </a:p>
          <a:p>
            <a:pPr>
              <a:buNone/>
            </a:pPr>
            <a:endParaRPr lang="en-US" sz="2400" b="1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32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b="1" u="sng" dirty="0" smtClean="0">
                <a:cs typeface="Times New Roman" pitchFamily="18" charset="0"/>
              </a:rPr>
              <a:t>A Simple JSP Program:</a:t>
            </a:r>
          </a:p>
          <a:p>
            <a:pPr marL="457200" indent="-457200">
              <a:buAutoNum type="arabicPeriod"/>
            </a:pPr>
            <a:r>
              <a:rPr lang="en-US" sz="2600" dirty="0" smtClean="0">
                <a:cs typeface="Times New Roman" pitchFamily="18" charset="0"/>
              </a:rPr>
              <a:t>Open text editor ( notepad,edit+,notepad++,..)</a:t>
            </a:r>
          </a:p>
          <a:p>
            <a:pPr marL="457200" indent="-457200">
              <a:buAutoNum type="arabicPeriod"/>
            </a:pPr>
            <a:r>
              <a:rPr lang="en-US" sz="2600" dirty="0" smtClean="0">
                <a:cs typeface="Times New Roman" pitchFamily="18" charset="0"/>
              </a:rPr>
              <a:t>Write jsp program and save it with </a:t>
            </a:r>
            <a:r>
              <a:rPr lang="en-US" sz="2600" b="1" dirty="0" smtClean="0">
                <a:solidFill>
                  <a:srgbClr val="FF0000"/>
                </a:solidFill>
                <a:cs typeface="Times New Roman" pitchFamily="18" charset="0"/>
              </a:rPr>
              <a:t>.jsp</a:t>
            </a:r>
            <a:r>
              <a:rPr lang="en-US" sz="2600" dirty="0" smtClean="0">
                <a:cs typeface="Times New Roman" pitchFamily="18" charset="0"/>
              </a:rPr>
              <a:t> extension in the following location</a:t>
            </a:r>
          </a:p>
          <a:p>
            <a:pPr marL="457200" indent="-457200">
              <a:buNone/>
            </a:pPr>
            <a:r>
              <a:rPr lang="en-US" sz="2600" dirty="0">
                <a:cs typeface="Times New Roman" pitchFamily="18" charset="0"/>
              </a:rPr>
              <a:t>	</a:t>
            </a:r>
            <a:r>
              <a:rPr lang="en-US" sz="2600" b="1" dirty="0" smtClean="0">
                <a:solidFill>
                  <a:srgbClr val="FF0000"/>
                </a:solidFill>
                <a:cs typeface="Times New Roman" pitchFamily="18" charset="0"/>
              </a:rPr>
              <a:t>In Windows</a:t>
            </a:r>
          </a:p>
          <a:p>
            <a:pPr marL="457200" indent="-457200">
              <a:buNone/>
            </a:pPr>
            <a:r>
              <a:rPr lang="en-US" sz="2600" dirty="0" smtClean="0">
                <a:cs typeface="Times New Roman" pitchFamily="18" charset="0"/>
              </a:rPr>
              <a:t>	</a:t>
            </a:r>
            <a:r>
              <a:rPr lang="en-US" sz="2600" b="1" dirty="0" smtClean="0">
                <a:cs typeface="Times New Roman" pitchFamily="18" charset="0"/>
              </a:rPr>
              <a:t>C:/xampp/tomcat/webapps/foldername/filename.jsp</a:t>
            </a:r>
          </a:p>
          <a:p>
            <a:pPr marL="457200" indent="-457200">
              <a:buNone/>
            </a:pPr>
            <a:r>
              <a:rPr lang="en-US" sz="2600" dirty="0">
                <a:cs typeface="Times New Roman" pitchFamily="18" charset="0"/>
              </a:rPr>
              <a:t>	</a:t>
            </a:r>
            <a:endParaRPr lang="en-US" sz="2600" dirty="0" smtClean="0"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en-US" sz="2600" b="1" dirty="0" smtClean="0">
                <a:solidFill>
                  <a:srgbClr val="FF0000"/>
                </a:solidFill>
                <a:cs typeface="Times New Roman" pitchFamily="18" charset="0"/>
              </a:rPr>
              <a:t>	In Linux( ubuntu )</a:t>
            </a:r>
          </a:p>
          <a:p>
            <a:pPr marL="457200" indent="-457200">
              <a:buNone/>
            </a:pPr>
            <a:r>
              <a:rPr lang="en-US" sz="2600" dirty="0" smtClean="0">
                <a:cs typeface="Times New Roman" pitchFamily="18" charset="0"/>
              </a:rPr>
              <a:t>	</a:t>
            </a:r>
            <a:r>
              <a:rPr lang="en-US" sz="2600" b="1" dirty="0" smtClean="0">
                <a:cs typeface="Times New Roman" pitchFamily="18" charset="0"/>
              </a:rPr>
              <a:t>var/lib/tomcat/</a:t>
            </a:r>
            <a:r>
              <a:rPr lang="en-US" sz="2600" b="1" dirty="0" err="1" smtClean="0">
                <a:cs typeface="Times New Roman" pitchFamily="18" charset="0"/>
              </a:rPr>
              <a:t>webapps</a:t>
            </a:r>
            <a:r>
              <a:rPr lang="en-US" sz="2600" b="1" dirty="0" smtClean="0">
                <a:cs typeface="Times New Roman" pitchFamily="18" charset="0"/>
              </a:rPr>
              <a:t>/</a:t>
            </a:r>
            <a:r>
              <a:rPr lang="en-US" sz="2600" b="1" dirty="0" err="1" smtClean="0">
                <a:cs typeface="Times New Roman" pitchFamily="18" charset="0"/>
              </a:rPr>
              <a:t>foldername</a:t>
            </a:r>
            <a:r>
              <a:rPr lang="en-US" sz="2600" b="1" dirty="0" smtClean="0">
                <a:cs typeface="Times New Roman" pitchFamily="18" charset="0"/>
              </a:rPr>
              <a:t>/filename.jsp</a:t>
            </a:r>
          </a:p>
          <a:p>
            <a:pPr marL="457200" indent="-457200">
              <a:buNone/>
            </a:pPr>
            <a:endParaRPr lang="en-US" sz="2600" dirty="0" smtClean="0"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r>
              <a:rPr lang="en-US" sz="2600" dirty="0" smtClean="0">
                <a:cs typeface="Times New Roman" pitchFamily="18" charset="0"/>
              </a:rPr>
              <a:t>To execute, Open any browser  and  give following as </a:t>
            </a:r>
            <a:r>
              <a:rPr lang="en-US" sz="2600" b="1" dirty="0" smtClean="0">
                <a:cs typeface="Times New Roman" pitchFamily="18" charset="0"/>
              </a:rPr>
              <a:t>URL</a:t>
            </a:r>
            <a:r>
              <a:rPr lang="en-US" sz="2600" dirty="0" smtClean="0">
                <a:cs typeface="Times New Roman" pitchFamily="18" charset="0"/>
              </a:rPr>
              <a:t> </a:t>
            </a:r>
          </a:p>
          <a:p>
            <a:pPr marL="457200" indent="-457200">
              <a:buNone/>
            </a:pPr>
            <a:endParaRPr lang="en-US" sz="2600" dirty="0" smtClean="0"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en-US" sz="2600" dirty="0">
                <a:cs typeface="Times New Roman" pitchFamily="18" charset="0"/>
              </a:rPr>
              <a:t>	</a:t>
            </a:r>
            <a:r>
              <a:rPr lang="en-US" sz="2600" b="1" dirty="0" smtClean="0">
                <a:cs typeface="Times New Roman" pitchFamily="18" charset="0"/>
              </a:rPr>
              <a:t>localhost:</a:t>
            </a:r>
            <a:r>
              <a:rPr lang="en-US" sz="2600" b="1" dirty="0" smtClean="0">
                <a:solidFill>
                  <a:srgbClr val="FF0000"/>
                </a:solidFill>
                <a:cs typeface="Times New Roman" pitchFamily="18" charset="0"/>
              </a:rPr>
              <a:t>8080</a:t>
            </a:r>
            <a:r>
              <a:rPr lang="en-US" sz="2600" b="1" dirty="0" smtClean="0">
                <a:cs typeface="Times New Roman" pitchFamily="18" charset="0"/>
              </a:rPr>
              <a:t>/</a:t>
            </a:r>
            <a:r>
              <a:rPr lang="en-US" sz="2600" b="1" dirty="0" err="1" smtClean="0">
                <a:cs typeface="Times New Roman" pitchFamily="18" charset="0"/>
              </a:rPr>
              <a:t>foldername</a:t>
            </a:r>
            <a:r>
              <a:rPr lang="en-US" sz="2600" b="1" dirty="0" smtClean="0">
                <a:cs typeface="Times New Roman" pitchFamily="18" charset="0"/>
              </a:rPr>
              <a:t>/filename.jsp</a:t>
            </a:r>
            <a:endParaRPr lang="en-US" sz="2600" b="1" dirty="0"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438400" y="55626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971800" y="533400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Port No of Tomcat Server</a:t>
            </a:r>
            <a:endParaRPr lang="en-US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382000" cy="632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b="1" u="sng" dirty="0" smtClean="0">
                <a:latin typeface="Times New Roman" pitchFamily="18" charset="0"/>
                <a:cs typeface="Times New Roman" pitchFamily="18" charset="0"/>
              </a:rPr>
              <a:t>Example:</a:t>
            </a:r>
          </a:p>
          <a:p>
            <a:pP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sample.jsp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&lt;html&gt;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&lt;head&gt;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&lt;title&gt;Sample JSP&lt;/title&gt;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&lt;/head&gt;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&lt;body&gt;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&lt;%</a:t>
            </a:r>
            <a:r>
              <a:rPr lang="en-US" sz="2600" b="1" dirty="0" smtClean="0">
                <a:latin typeface="Cambria" pitchFamily="18" charset="0"/>
                <a:cs typeface="Times New Roman" pitchFamily="18" charset="0"/>
              </a:rPr>
              <a:t> out.println("Welcome to JSP"); </a:t>
            </a:r>
            <a:r>
              <a:rPr lang="en-US" sz="2600" b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%&gt;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&lt;/body&gt;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&lt;/html&gt;</a:t>
            </a:r>
          </a:p>
          <a:p>
            <a:pPr>
              <a:buNone/>
            </a:pPr>
            <a:endParaRPr lang="en-US" sz="2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4267200"/>
            <a:ext cx="6096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382000" cy="632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b="1" u="sng" dirty="0" smtClean="0">
                <a:cs typeface="Times New Roman" pitchFamily="18" charset="0"/>
              </a:rPr>
              <a:t>Example: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b="1" dirty="0" smtClean="0">
                <a:cs typeface="Times New Roman" pitchFamily="18" charset="0"/>
              </a:rPr>
              <a:t> To display Current System </a:t>
            </a:r>
            <a:r>
              <a:rPr lang="en-US" sz="2600" b="1" dirty="0" smtClean="0">
                <a:solidFill>
                  <a:srgbClr val="C00000"/>
                </a:solidFill>
                <a:cs typeface="Times New Roman" pitchFamily="18" charset="0"/>
              </a:rPr>
              <a:t>Date</a:t>
            </a:r>
            <a:r>
              <a:rPr lang="en-US" sz="2600" b="1" dirty="0" smtClean="0">
                <a:cs typeface="Times New Roman" pitchFamily="18" charset="0"/>
              </a:rPr>
              <a:t> and </a:t>
            </a:r>
            <a:r>
              <a:rPr lang="en-US" sz="2600" b="1" dirty="0" smtClean="0">
                <a:solidFill>
                  <a:srgbClr val="C00000"/>
                </a:solidFill>
                <a:cs typeface="Times New Roman" pitchFamily="18" charset="0"/>
              </a:rPr>
              <a:t>Time</a:t>
            </a:r>
            <a:endParaRPr lang="en-US" sz="2600" b="1" u="sng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printdate.jsp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&lt;%</a:t>
            </a:r>
            <a:r>
              <a:rPr lang="en-US" sz="2600" b="1" dirty="0" smtClean="0">
                <a:latin typeface="Cambria" pitchFamily="18" charset="0"/>
                <a:cs typeface="Times New Roman" pitchFamily="18" charset="0"/>
              </a:rPr>
              <a:t>@page import="java.util.Date"</a:t>
            </a:r>
            <a:r>
              <a:rPr lang="en-US" sz="2600" b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%&gt;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&lt;html&gt;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&lt;body&gt;  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&lt;% 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Date d=new Date();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out.println("Today Date is :"+d);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Cambria" pitchFamily="18" charset="0"/>
                <a:cs typeface="Times New Roman" pitchFamily="18" charset="0"/>
              </a:rPr>
              <a:t> %&gt;  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&lt;/body&gt;  </a:t>
            </a:r>
          </a:p>
          <a:p>
            <a:pPr>
              <a:buNone/>
            </a:pPr>
            <a:r>
              <a:rPr lang="en-US" sz="2600" dirty="0" smtClean="0">
                <a:latin typeface="Cambria" pitchFamily="18" charset="0"/>
                <a:cs typeface="Times New Roman" pitchFamily="18" charset="0"/>
              </a:rPr>
              <a:t>&lt;/html&gt; </a:t>
            </a:r>
            <a:endParaRPr lang="en-US" sz="2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4267200"/>
            <a:ext cx="6248400" cy="2568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324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JSP Processing</a:t>
            </a:r>
          </a:p>
          <a:p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Any Web server needs a container to run any web component (or) to provide interface to run web components.</a:t>
            </a:r>
          </a:p>
          <a:p>
            <a:endParaRPr lang="en-US" sz="260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The JSP also needs a JSP container to execute or process a JSP page.</a:t>
            </a:r>
          </a:p>
          <a:p>
            <a:endParaRPr lang="en-US" sz="2600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In general, a JSP container acts as an interface between JSP page and Server. i.e. it receives all JSP requests and generates the responses.</a:t>
            </a:r>
          </a:p>
          <a:p>
            <a:endParaRPr lang="en-US" sz="260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>
              <a:buNone/>
            </a:pPr>
            <a:endParaRPr lang="en-US" sz="260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4876800"/>
            <a:ext cx="18288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JSP Page</a:t>
            </a:r>
          </a:p>
          <a:p>
            <a:pPr algn="ctr"/>
            <a:r>
              <a:rPr lang="en-US" sz="2400" b="1" dirty="0" smtClean="0"/>
              <a:t>(.jsp file)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3657600" y="4876800"/>
            <a:ext cx="1828800" cy="12954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Servlet Code</a:t>
            </a:r>
          </a:p>
          <a:p>
            <a:pPr algn="ctr"/>
            <a:r>
              <a:rPr lang="en-US" sz="2400" b="1" dirty="0" smtClean="0"/>
              <a:t>(.java file)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6629400" y="4876800"/>
            <a:ext cx="1828800" cy="1295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Java class file</a:t>
            </a:r>
          </a:p>
          <a:p>
            <a:pPr algn="ctr"/>
            <a:r>
              <a:rPr lang="en-US" sz="2400" b="1" dirty="0" smtClean="0"/>
              <a:t>(.class file)</a:t>
            </a:r>
            <a:endParaRPr lang="en-US" sz="2400" b="1" dirty="0"/>
          </a:p>
        </p:txBody>
      </p:sp>
      <p:cxnSp>
        <p:nvCxnSpPr>
          <p:cNvPr id="8" name="Straight Arrow Connector 7"/>
          <p:cNvCxnSpPr>
            <a:stCxn id="4" idx="3"/>
            <a:endCxn id="5" idx="1"/>
          </p:cNvCxnSpPr>
          <p:nvPr/>
        </p:nvCxnSpPr>
        <p:spPr>
          <a:xfrm>
            <a:off x="2514600" y="55245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486400" y="54864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14600" y="5181600"/>
            <a:ext cx="1228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Translated </a:t>
            </a:r>
          </a:p>
          <a:p>
            <a:pPr algn="ctr"/>
            <a:r>
              <a:rPr lang="en-US" b="1" dirty="0" smtClean="0"/>
              <a:t>to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499436" y="5144869"/>
            <a:ext cx="1091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Complied</a:t>
            </a:r>
          </a:p>
          <a:p>
            <a:pPr algn="ctr"/>
            <a:r>
              <a:rPr lang="en-US" b="1" dirty="0" smtClean="0"/>
              <a:t>to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324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JSP Processing</a:t>
            </a:r>
          </a:p>
          <a:p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In JSP processing there are two phases ,those are</a:t>
            </a:r>
            <a:endParaRPr lang="en-US" sz="2600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lvl="1"/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Translation Phase</a:t>
            </a:r>
          </a:p>
          <a:p>
            <a:pPr lvl="1"/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Request Processing Phase</a:t>
            </a:r>
          </a:p>
          <a:p>
            <a:pPr lvl="1">
              <a:buNone/>
            </a:pPr>
            <a:endParaRPr lang="en-US" sz="2600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r>
              <a:rPr 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In translation phase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, The JSP page converted into servlet code or into ( .java file).</a:t>
            </a:r>
          </a:p>
          <a:p>
            <a:pPr>
              <a:buNone/>
            </a:pPr>
            <a:endParaRPr lang="en-US" sz="260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r>
              <a:rPr 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In request processing phase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, Servlet code can be converted into .class file to process the request.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844" y="2643182"/>
            <a:ext cx="1500198" cy="107157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CLIENT </a:t>
            </a:r>
            <a:endParaRPr lang="en-US" sz="2200" b="1" dirty="0"/>
          </a:p>
        </p:txBody>
      </p:sp>
      <p:sp>
        <p:nvSpPr>
          <p:cNvPr id="5" name="Rectangle 4"/>
          <p:cNvSpPr/>
          <p:nvPr/>
        </p:nvSpPr>
        <p:spPr>
          <a:xfrm>
            <a:off x="3214678" y="1643050"/>
            <a:ext cx="1500198" cy="307183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S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E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R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V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E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R</a:t>
            </a:r>
          </a:p>
          <a:p>
            <a:pPr algn="ctr"/>
            <a:endParaRPr lang="en-US" sz="2200" b="1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643042" y="2786058"/>
            <a:ext cx="15716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1643042" y="3571876"/>
            <a:ext cx="15716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99725" y="2428868"/>
            <a:ext cx="1135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1.Request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857356" y="3643314"/>
            <a:ext cx="1272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6.Response</a:t>
            </a:r>
            <a:endParaRPr lang="en-US" b="1" dirty="0"/>
          </a:p>
        </p:txBody>
      </p:sp>
      <p:sp>
        <p:nvSpPr>
          <p:cNvPr id="13" name="Snip Single Corner Rectangle 12"/>
          <p:cNvSpPr/>
          <p:nvPr/>
        </p:nvSpPr>
        <p:spPr>
          <a:xfrm>
            <a:off x="6715140" y="357166"/>
            <a:ext cx="1857388" cy="928694"/>
          </a:xfrm>
          <a:prstGeom prst="snip1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Sample.jsp</a:t>
            </a:r>
            <a:endParaRPr lang="en-US" sz="2200" b="1" dirty="0"/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4714876" y="1000108"/>
            <a:ext cx="2000264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143504" y="1071546"/>
            <a:ext cx="933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2.Reads</a:t>
            </a:r>
            <a:endParaRPr lang="en-US" b="1" dirty="0"/>
          </a:p>
        </p:txBody>
      </p:sp>
      <p:sp>
        <p:nvSpPr>
          <p:cNvPr id="20" name="Snip Single Corner Rectangle 19"/>
          <p:cNvSpPr/>
          <p:nvPr/>
        </p:nvSpPr>
        <p:spPr>
          <a:xfrm>
            <a:off x="6715140" y="2428868"/>
            <a:ext cx="1785950" cy="928694"/>
          </a:xfrm>
          <a:prstGeom prst="snip1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Sample.java</a:t>
            </a:r>
            <a:endParaRPr lang="en-US" sz="2200" b="1" dirty="0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4714876" y="2893215"/>
            <a:ext cx="2000264" cy="357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29190" y="2571744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3.Generate</a:t>
            </a:r>
          </a:p>
          <a:p>
            <a:r>
              <a:rPr lang="en-US" b="1" dirty="0" smtClean="0"/>
              <a:t>.java file</a:t>
            </a:r>
            <a:endParaRPr lang="en-US" b="1" dirty="0"/>
          </a:p>
        </p:txBody>
      </p:sp>
      <p:sp>
        <p:nvSpPr>
          <p:cNvPr id="37" name="Snip Single Corner Rectangle 36"/>
          <p:cNvSpPr/>
          <p:nvPr/>
        </p:nvSpPr>
        <p:spPr>
          <a:xfrm>
            <a:off x="6715140" y="4572008"/>
            <a:ext cx="1785950" cy="928694"/>
          </a:xfrm>
          <a:prstGeom prst="snip1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Sample.class</a:t>
            </a:r>
            <a:endParaRPr lang="en-US" sz="2200" b="1" dirty="0"/>
          </a:p>
        </p:txBody>
      </p:sp>
      <p:cxnSp>
        <p:nvCxnSpPr>
          <p:cNvPr id="40" name="Straight Arrow Connector 39"/>
          <p:cNvCxnSpPr>
            <a:stCxn id="20" idx="1"/>
            <a:endCxn id="37" idx="3"/>
          </p:cNvCxnSpPr>
          <p:nvPr/>
        </p:nvCxnSpPr>
        <p:spPr>
          <a:xfrm rot="5400000">
            <a:off x="7000892" y="3964785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357950" y="3643314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4.Converted into .class  file</a:t>
            </a:r>
            <a:endParaRPr lang="en-US" b="1" dirty="0"/>
          </a:p>
        </p:txBody>
      </p:sp>
      <p:cxnSp>
        <p:nvCxnSpPr>
          <p:cNvPr id="42" name="Straight Arrow Connector 41"/>
          <p:cNvCxnSpPr/>
          <p:nvPr/>
        </p:nvCxnSpPr>
        <p:spPr>
          <a:xfrm rot="10800000">
            <a:off x="4714876" y="4071942"/>
            <a:ext cx="2000264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803086" y="4714884"/>
            <a:ext cx="19834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5.Execute request</a:t>
            </a:r>
          </a:p>
          <a:p>
            <a:pPr algn="ctr"/>
            <a:r>
              <a:rPr lang="en-US" b="1" dirty="0" smtClean="0"/>
              <a:t>&amp; </a:t>
            </a:r>
          </a:p>
          <a:p>
            <a:r>
              <a:rPr lang="en-US" b="1" dirty="0" smtClean="0"/>
              <a:t>Generate response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571472" y="285728"/>
            <a:ext cx="2532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Fig: </a:t>
            </a:r>
            <a:r>
              <a:rPr lang="en-US" sz="2400" b="1" dirty="0" smtClean="0"/>
              <a:t>JSP Processing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/>
      <p:bldP spid="12" grpId="0"/>
      <p:bldP spid="13" grpId="0" animBg="1"/>
      <p:bldP spid="15" grpId="0"/>
      <p:bldP spid="20" grpId="0" animBg="1"/>
      <p:bldP spid="22" grpId="0"/>
      <p:bldP spid="37" grpId="0" animBg="1"/>
      <p:bldP spid="41" grpId="0"/>
      <p:bldP spid="4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545</Words>
  <Application>Microsoft Office PowerPoint</Application>
  <PresentationFormat>On-screen Show (4:3)</PresentationFormat>
  <Paragraphs>123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Java Server Page(JSP)</vt:lpstr>
      <vt:lpstr>Introduction to JSP</vt:lpstr>
      <vt:lpstr>Slide 3</vt:lpstr>
      <vt:lpstr>Slide 4</vt:lpstr>
      <vt:lpstr>The Anatomy of JSP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Server Page(JSP)</dc:title>
  <dc:creator>Exam</dc:creator>
  <cp:lastModifiedBy>Madhu</cp:lastModifiedBy>
  <cp:revision>203</cp:revision>
  <dcterms:created xsi:type="dcterms:W3CDTF">2020-03-10T06:09:34Z</dcterms:created>
  <dcterms:modified xsi:type="dcterms:W3CDTF">2020-05-24T10:11:06Z</dcterms:modified>
</cp:coreProperties>
</file>